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5" r:id="rId2"/>
    <p:sldId id="260" r:id="rId3"/>
    <p:sldId id="274" r:id="rId4"/>
    <p:sldId id="259" r:id="rId5"/>
    <p:sldId id="261" r:id="rId6"/>
    <p:sldId id="262" r:id="rId7"/>
    <p:sldId id="263" r:id="rId8"/>
    <p:sldId id="276" r:id="rId9"/>
    <p:sldId id="264" r:id="rId10"/>
    <p:sldId id="277" r:id="rId11"/>
    <p:sldId id="278" r:id="rId12"/>
    <p:sldId id="279" r:id="rId13"/>
    <p:sldId id="280" r:id="rId14"/>
    <p:sldId id="27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5B2AC1-14FA-B040-BCC6-3250A14C0B10}">
          <p14:sldIdLst>
            <p14:sldId id="275"/>
            <p14:sldId id="260"/>
            <p14:sldId id="274"/>
            <p14:sldId id="259"/>
            <p14:sldId id="261"/>
            <p14:sldId id="262"/>
            <p14:sldId id="263"/>
            <p14:sldId id="276"/>
            <p14:sldId id="264"/>
            <p14:sldId id="277"/>
            <p14:sldId id="278"/>
            <p14:sldId id="279"/>
            <p14:sldId id="280"/>
            <p14:sldId id="270"/>
            <p14:sldId id="281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0CF"/>
    <a:srgbClr val="CC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95"/>
    <p:restoredTop sz="94659"/>
  </p:normalViewPr>
  <p:slideViewPr>
    <p:cSldViewPr snapToGrid="0" snapToObjects="1">
      <p:cViewPr varScale="1">
        <p:scale>
          <a:sx n="110" d="100"/>
          <a:sy n="110" d="100"/>
        </p:scale>
        <p:origin x="23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B2478-207D-3542-A83D-D13C67D99887}" type="datetimeFigureOut">
              <a:rPr lang="en-US" smtClean="0"/>
              <a:t>5/26/22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0B072-B773-9942-A530-87D637FEE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36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0B072-B773-9942-A530-87D637FEE2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AU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AU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5/26/22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81368-0796-2DE2-4A0E-8BFF5282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83" y="189186"/>
            <a:ext cx="8198069" cy="666881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BA6664A-D90B-0147-B190-A3F81FFA0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413" y="1939159"/>
            <a:ext cx="7220607" cy="1489841"/>
          </a:xfrm>
        </p:spPr>
        <p:txBody>
          <a:bodyPr>
            <a:normAutofit fontScale="90000"/>
          </a:bodyPr>
          <a:lstStyle/>
          <a:p>
            <a:pPr algn="ctr"/>
            <a:r>
              <a:rPr lang="en-AU" sz="3600" b="1" dirty="0">
                <a:solidFill>
                  <a:srgbClr val="FFFF00"/>
                </a:solidFill>
              </a:rPr>
              <a:t>Appellate Challenge to Protection Orders</a:t>
            </a:r>
            <a:br>
              <a:rPr lang="en-AU" dirty="0"/>
            </a:br>
            <a:r>
              <a:rPr lang="en-AU" sz="1600" b="1" dirty="0"/>
              <a:t>Judge</a:t>
            </a:r>
            <a:r>
              <a:rPr lang="en-AU" sz="2000" b="1" dirty="0"/>
              <a:t> Dean P Morzone </a:t>
            </a:r>
            <a:r>
              <a:rPr lang="en-AU" sz="1600" b="1" dirty="0"/>
              <a:t>QC</a:t>
            </a:r>
            <a:br>
              <a:rPr lang="en-AU" sz="2000" b="1" dirty="0"/>
            </a:br>
            <a:r>
              <a:rPr lang="en-AU" sz="1600" b="1" dirty="0"/>
              <a:t>with</a:t>
            </a:r>
            <a:r>
              <a:rPr lang="en-AU" sz="2000" b="1" dirty="0"/>
              <a:t> Claire Grant </a:t>
            </a:r>
            <a:r>
              <a:rPr lang="en-AU" sz="1600" b="1" dirty="0"/>
              <a:t>Barrister-at-Law</a:t>
            </a:r>
            <a:r>
              <a:rPr lang="en-AU" sz="2000" b="1" dirty="0"/>
              <a:t> </a:t>
            </a:r>
            <a:r>
              <a:rPr lang="en-AU" sz="1600" dirty="0"/>
              <a:t>&amp;</a:t>
            </a:r>
            <a:r>
              <a:rPr lang="en-AU" sz="2000" b="1" dirty="0"/>
              <a:t> Deanna </a:t>
            </a:r>
            <a:r>
              <a:rPr lang="en-AU" sz="2000" b="1" dirty="0" err="1"/>
              <a:t>Musumeci</a:t>
            </a:r>
            <a:r>
              <a:rPr lang="en-AU" sz="2000" dirty="0"/>
              <a:t> </a:t>
            </a:r>
            <a:r>
              <a:rPr lang="en-AU" sz="1600" b="1" dirty="0"/>
              <a:t>Barrister-at-Law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7782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083" y="298126"/>
            <a:ext cx="8737307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buClr>
                <a:schemeClr val="tx1"/>
              </a:buClr>
            </a:pPr>
            <a:r>
              <a:rPr lang="en-AU" sz="2800" dirty="0"/>
              <a:t>Examine </a:t>
            </a:r>
            <a:r>
              <a:rPr lang="en-AU" dirty="0"/>
              <a:t>vulnerabilities and circumstances</a:t>
            </a:r>
            <a:r>
              <a:rPr lang="en-AU" sz="2800" dirty="0"/>
              <a:t> re aggrieved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39347" y="893379"/>
            <a:ext cx="8737306" cy="56804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				vulnerabilities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Emotional, mental and physical health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						Needs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Interdependencies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			evidence of continuation or changes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future personal and familial relationships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					Places, residence and work,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	 size of the community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AU" sz="2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		Possible direct and indirect contact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					Future communication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Ongoing parent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			children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2000" dirty="0"/>
              <a:t>							….  and for how long 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91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083" y="298126"/>
            <a:ext cx="8737307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buClr>
                <a:schemeClr val="tx1"/>
              </a:buClr>
            </a:pPr>
            <a:r>
              <a:rPr lang="en-AU" dirty="0"/>
              <a:t>Interrogate decision &amp; evidence to find errors</a:t>
            </a:r>
            <a:r>
              <a:rPr lang="en-AU" sz="2800" dirty="0"/>
              <a:t> … re need 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39347" y="1208690"/>
            <a:ext cx="8737306" cy="5365148"/>
          </a:xfrm>
        </p:spPr>
        <p:txBody>
          <a:bodyPr>
            <a:normAutofit/>
          </a:bodyPr>
          <a:lstStyle/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ask the right question(s)?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Identify the factual findings made by the magistrate about the need for protection against domestic violence against the aggrieved in the?  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Identify the direct evidence supporting those factual findings, or not?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Are they consistent with any assessment of credibility, and indicators of honesty and reliability of the source witness? 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Identify any contradictory and unchallenged evidence that tends to negative the factual finding?  How did the magistrate discount this evidence, if at all?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draw interferences, deductions or conclusions? What and how?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Is it based on facts proved by indirect or circumstantial evidence?  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Is it reasonable or unreasonable, or impermissible guesswork, speculation, or conjecture?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Is the reasoning logical and rational to connect the basal facts with the inference?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infect the assessment with irrelevant considerations? What and how?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fail to take into account relevant considerations?  What and how?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properly apply the law to the facts found, to reach a conclusion according to the evidence and law?</a:t>
            </a:r>
          </a:p>
        </p:txBody>
      </p:sp>
    </p:spTree>
    <p:extLst>
      <p:ext uri="{BB962C8B-B14F-4D97-AF65-F5344CB8AC3E}">
        <p14:creationId xmlns:p14="http://schemas.microsoft.com/office/powerpoint/2010/main" val="47690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290B4D85-8D8B-408E-BB08-8156DA05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556" y="2039006"/>
            <a:ext cx="4808538" cy="188135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b="1" dirty="0"/>
              <a:t>Did the magistrate err in considering whether imposing a protection order is “necessary or desirable” to protect the aggrieved from the domestic violence?</a:t>
            </a:r>
            <a:r>
              <a:rPr lang="en-AU" dirty="0"/>
              <a:t> </a:t>
            </a:r>
            <a:endParaRPr lang="en-US" sz="2000" dirty="0"/>
          </a:p>
        </p:txBody>
      </p:sp>
      <p:pic>
        <p:nvPicPr>
          <p:cNvPr id="10" name="Picture Placeholder 9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B3BC009-A3AC-9FE4-47D9-D38D314FA55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" r="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67603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083" y="298126"/>
            <a:ext cx="8737307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AU" sz="2000" dirty="0"/>
              <a:t>Interrogate decision &amp; evidence to find errors … re necessary or desirable …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39347" y="1208690"/>
            <a:ext cx="8737306" cy="5365148"/>
          </a:xfrm>
        </p:spPr>
        <p:txBody>
          <a:bodyPr>
            <a:normAutofit fontScale="92500" lnSpcReduction="20000"/>
          </a:bodyPr>
          <a:lstStyle/>
          <a:p>
            <a:pPr marL="685800" lvl="1" indent="-228600">
              <a:buClr>
                <a:schemeClr val="tx1"/>
              </a:buClr>
              <a:buFont typeface="+mj-lt"/>
              <a:buAutoNum type="arabicPeriod"/>
            </a:pPr>
            <a:r>
              <a:rPr lang="en-AU" sz="1700" b="1" dirty="0"/>
              <a:t>Did the magistrate ask the right question(s)?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rabicPeriod"/>
            </a:pPr>
            <a:endParaRPr lang="en-AU" sz="1700" b="1" dirty="0"/>
          </a:p>
          <a:p>
            <a:pPr marL="685800" lvl="1" indent="-228600">
              <a:buClr>
                <a:schemeClr val="tx1"/>
              </a:buClr>
              <a:buFont typeface="+mj-lt"/>
              <a:buAutoNum type="arabicPeriod"/>
            </a:pPr>
            <a:r>
              <a:rPr lang="en-AU" sz="1700" b="1" dirty="0"/>
              <a:t>Did the magistrate expressly consider the principles in s 4(1) </a:t>
            </a:r>
          </a:p>
          <a:p>
            <a:pPr lvl="2">
              <a:buClr>
                <a:schemeClr val="tx1"/>
              </a:buClr>
            </a:pPr>
            <a:r>
              <a:rPr lang="en-AU" sz="1700" b="1" dirty="0"/>
              <a:t>…. absence to do so may bespeak and error of the mandatory considerations pursuant to s 37(2)(a).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rabicPeriod"/>
            </a:pPr>
            <a:r>
              <a:rPr lang="en-AU" sz="1700" b="1" dirty="0"/>
              <a:t>Did the magistrate draw interferences, deductions or conclusions about those factors relevant to the case? What and how?</a:t>
            </a:r>
          </a:p>
          <a:p>
            <a:pPr marL="1143000" lvl="2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700" b="1" dirty="0"/>
              <a:t>Is the inference based on facts proved by indirect or circumstantial evidence?  </a:t>
            </a:r>
          </a:p>
          <a:p>
            <a:pPr marL="1143000" lvl="2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700" b="1" dirty="0"/>
              <a:t>Is the inference reasonable; or unreasonable, or impermissible guesswork, speculation, or conjecture?</a:t>
            </a:r>
          </a:p>
          <a:p>
            <a:pPr marL="1143000" lvl="2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700" b="1" dirty="0"/>
              <a:t>Is the reasoning logical and rational to properly connect the basal facts with the inference?</a:t>
            </a:r>
          </a:p>
          <a:p>
            <a:pPr marL="1143000" lvl="2" indent="-228600">
              <a:buClr>
                <a:schemeClr val="tx1"/>
              </a:buClr>
              <a:buFont typeface="+mj-lt"/>
              <a:buAutoNum type="alphaLcParenR"/>
            </a:pPr>
            <a:endParaRPr lang="en-AU" sz="1700" b="1" dirty="0"/>
          </a:p>
          <a:p>
            <a:pPr marL="685800" lvl="1" indent="-228600">
              <a:buClr>
                <a:schemeClr val="tx1"/>
              </a:buClr>
              <a:buFont typeface="+mj-lt"/>
              <a:buAutoNum type="arabicPeriod"/>
            </a:pPr>
            <a:r>
              <a:rPr lang="en-AU" sz="1700" b="1" dirty="0"/>
              <a:t>Did the magistrate infect the assessment with irrelevant considerations contrary to those factors? What and how?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rabicPeriod"/>
            </a:pPr>
            <a:endParaRPr lang="en-AU" sz="1700" b="1" dirty="0"/>
          </a:p>
          <a:p>
            <a:pPr marL="685800" lvl="1" indent="-228600">
              <a:buClr>
                <a:schemeClr val="tx1"/>
              </a:buClr>
              <a:buFont typeface="+mj-lt"/>
              <a:buAutoNum type="arabicPeriod"/>
            </a:pPr>
            <a:r>
              <a:rPr lang="en-AU" sz="1700" b="1" dirty="0"/>
              <a:t>Did the magistrate fail to take into account relevant considerations of factors relevant to the case?  What and how?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rabicPeriod"/>
            </a:pPr>
            <a:endParaRPr lang="en-AU" sz="1700" b="1" dirty="0"/>
          </a:p>
          <a:p>
            <a:pPr marL="685800" lvl="1" indent="-228600">
              <a:buClr>
                <a:schemeClr val="tx1"/>
              </a:buClr>
              <a:buFont typeface="+mj-lt"/>
              <a:buAutoNum type="arabicPeriod"/>
            </a:pPr>
            <a:r>
              <a:rPr lang="en-AU" sz="1700" b="1" dirty="0"/>
              <a:t>Did the magistrate properly apply the law to the facts found, to reach a conclusion according to the evidence and law?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264300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9403" y="298126"/>
            <a:ext cx="4807249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i="1" dirty="0"/>
              <a:t>Scope of protection order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169403" y="1207184"/>
            <a:ext cx="4807249" cy="5366654"/>
          </a:xfrm>
        </p:spPr>
        <p:txBody>
          <a:bodyPr>
            <a:noAutofit/>
          </a:bodyPr>
          <a:lstStyle/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Are the right people named in the order? </a:t>
            </a:r>
          </a:p>
          <a:p>
            <a:pPr lvl="1">
              <a:buClr>
                <a:schemeClr val="tx1"/>
              </a:buClr>
            </a:pPr>
            <a:r>
              <a:rPr lang="en-AU" sz="1600" b="1" dirty="0"/>
              <a:t>…. aggrieved, children, relatives etc?</a:t>
            </a:r>
          </a:p>
          <a:p>
            <a:pPr lvl="1">
              <a:buClr>
                <a:schemeClr val="tx1"/>
              </a:buClr>
            </a:pPr>
            <a:endParaRPr lang="en-AU" sz="1600" b="1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Are the conditions necessary or desirable to curtail, restrict, or prohibit the appellant’s movements and behaviour, to protect the aggrieved from the domestic violence? 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AU" sz="1600" b="1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Is the condition(s) relevant, realistic, and practical in the particular circumstances of the case?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supported by the evidence-based findings re risk?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supported by the evidence-based findings re need?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lphaLcParenR"/>
            </a:pPr>
            <a:endParaRPr lang="en-AU" sz="1600" b="1" dirty="0"/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Is the time the order will remain in force necessary or desirable?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5769" r="15769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976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9403" y="298126"/>
            <a:ext cx="4807249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U" sz="2000" b="1" dirty="0"/>
              <a:t>Is fresh evidence necessary on the appeal?</a:t>
            </a:r>
            <a:r>
              <a:rPr lang="en-AU" sz="2000" dirty="0"/>
              <a:t> 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169403" y="1366345"/>
            <a:ext cx="4807249" cy="5207494"/>
          </a:xfrm>
        </p:spPr>
        <p:txBody>
          <a:bodyPr>
            <a:noAutofit/>
          </a:bodyPr>
          <a:lstStyle/>
          <a:p>
            <a:pPr marL="342900" lvl="0" indent="-342900">
              <a:buClr>
                <a:schemeClr val="tx1"/>
              </a:buClr>
              <a:buFont typeface="+mj-lt"/>
              <a:buAutoNum type="arabicPeriod"/>
            </a:pPr>
            <a:r>
              <a:rPr lang="en-US" dirty="0"/>
              <a:t>Is there a need to apply to adduce fresh evidence in the exercise of the discretion to hear the appeal in whole or part pursuant to s 168(2), despite the mandatory terms of s 168(1) of the Act?</a:t>
            </a:r>
            <a:r>
              <a:rPr lang="en-AU" dirty="0"/>
              <a:t>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AU" dirty="0"/>
          </a:p>
          <a:p>
            <a:pPr lvl="1">
              <a:buClr>
                <a:schemeClr val="tx1"/>
              </a:buClr>
            </a:pPr>
            <a:r>
              <a:rPr lang="en-AU" dirty="0"/>
              <a:t>For example - any change of personal, living, work </a:t>
            </a:r>
            <a:r>
              <a:rPr lang="en-US" dirty="0" err="1"/>
              <a:t>etc</a:t>
            </a:r>
            <a:r>
              <a:rPr lang="en-AU" dirty="0"/>
              <a:t> circumstances that impact the utility or compliance with the order; any active and substantial steps toward rehabilitation through men’s behavioural; change programs; Illness or other incapacity etc. realised during the period since the protection order and pending appeal. </a:t>
            </a:r>
          </a:p>
          <a:p>
            <a:pPr marL="342900" indent="-342900">
              <a:buClr>
                <a:schemeClr val="tx1"/>
              </a:buClr>
              <a:buFont typeface="+mj-lt"/>
              <a:buAutoNum type="arabicPeriod"/>
            </a:pPr>
            <a:endParaRPr lang="en-AU" sz="1800" b="1" dirty="0"/>
          </a:p>
          <a:p>
            <a:pPr marL="342900" lvl="0" indent="-342900">
              <a:buClr>
                <a:schemeClr val="tx1"/>
              </a:buClr>
              <a:buFont typeface="+mj-lt"/>
              <a:buAutoNum type="arabicPeriod"/>
            </a:pPr>
            <a:r>
              <a:rPr lang="en-US" b="1" dirty="0"/>
              <a:t>The admission of new evidence for the first time in the appeal </a:t>
            </a:r>
            <a:r>
              <a:rPr lang="en-AU" b="1" dirty="0"/>
              <a:t>ought be reserved for special circumstances where the new evidence:</a:t>
            </a:r>
            <a:endParaRPr lang="en-AU" sz="1600" b="1" dirty="0"/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b="1" dirty="0"/>
              <a:t>Could not have been obtained with reasonable diligence for use at the hearing;</a:t>
            </a:r>
            <a:endParaRPr lang="en-AU" sz="1400" b="1" dirty="0"/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b="1" dirty="0"/>
              <a:t>Would probably have an important influence on the result of the case, even though not decisive; and</a:t>
            </a:r>
            <a:endParaRPr lang="en-AU" sz="1400" b="1" dirty="0"/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b="1" dirty="0"/>
              <a:t>Must be apparently credible though not incontrovertible.</a:t>
            </a:r>
            <a:endParaRPr lang="en-AU" sz="1400" b="1" dirty="0"/>
          </a:p>
        </p:txBody>
      </p:sp>
      <p:pic>
        <p:nvPicPr>
          <p:cNvPr id="16" name="Picture Placeholder 15" descr="A close up of a logo&#10;&#10;Description automatically generated with low confidence">
            <a:extLst>
              <a:ext uri="{FF2B5EF4-FFF2-40B4-BE49-F238E27FC236}">
                <a16:creationId xmlns:a16="http://schemas.microsoft.com/office/drawing/2014/main" id="{9D6A5D4B-B722-1EFA-DEB0-A259D6AD375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" b="20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6147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9403" y="298126"/>
            <a:ext cx="4807249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U" sz="2000" b="1" dirty="0"/>
              <a:t>The role of the advocate!</a:t>
            </a:r>
            <a:endParaRPr lang="en-US" sz="20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169403" y="1366345"/>
            <a:ext cx="4807249" cy="5207494"/>
          </a:xfrm>
        </p:spPr>
        <p:txBody>
          <a:bodyPr>
            <a:noAutofit/>
          </a:bodyPr>
          <a:lstStyle/>
          <a:p>
            <a:pPr marL="342900" lvl="0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Effective preparation in framing the appeal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demands developing the case theory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Coupled with judicious issue identification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Purposeful planning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Avoiding unnecessary minutiae,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To propounding meritorious grounds of appeal</a:t>
            </a:r>
          </a:p>
          <a:p>
            <a:pPr marL="342900" lvl="0" indent="-342900">
              <a:buClr>
                <a:schemeClr val="tx1"/>
              </a:buClr>
              <a:buFont typeface="+mj-lt"/>
              <a:buAutoNum type="arabicPeriod"/>
            </a:pPr>
            <a:endParaRPr lang="en-AU" sz="1600" b="1" dirty="0"/>
          </a:p>
          <a:p>
            <a:pPr marL="342900" lvl="0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Far more than a mere desk top exercise; it’s the foundation of persuasively advocating the appeal.  </a:t>
            </a:r>
          </a:p>
          <a:p>
            <a:pPr marL="342900" lvl="0" indent="-342900">
              <a:buClr>
                <a:schemeClr val="tx1"/>
              </a:buClr>
              <a:buFont typeface="+mj-lt"/>
              <a:buAutoNum type="arabicPeriod"/>
            </a:pPr>
            <a:endParaRPr lang="en-AU" sz="1600" b="1" dirty="0"/>
          </a:p>
          <a:p>
            <a:pPr marL="342900" lvl="0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Informs every step of the appeal process 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starting with formulating the appeal grounds 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developing arguments in the written outline and </a:t>
            </a:r>
          </a:p>
          <a:p>
            <a:pPr marL="685800" lvl="1" indent="-228600">
              <a:buClr>
                <a:schemeClr val="tx1"/>
              </a:buClr>
              <a:buFont typeface="+mj-lt"/>
              <a:buAutoNum type="alphaLcParenR"/>
            </a:pPr>
            <a:r>
              <a:rPr lang="en-AU" sz="1600" b="1" dirty="0"/>
              <a:t>harnessing the best points in the oral argument.</a:t>
            </a:r>
          </a:p>
        </p:txBody>
      </p:sp>
      <p:pic>
        <p:nvPicPr>
          <p:cNvPr id="11" name="Picture Placeholder 10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B1399EF1-769D-681F-1A51-DE04D37BF07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" b="4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63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>
            <a:extLst>
              <a:ext uri="{FF2B5EF4-FFF2-40B4-BE49-F238E27FC236}">
                <a16:creationId xmlns:a16="http://schemas.microsoft.com/office/drawing/2014/main" id="{290B4D85-8D8B-408E-BB08-8156DA05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556" y="2343807"/>
            <a:ext cx="4808538" cy="117715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AU" sz="4000" b="1" dirty="0"/>
              <a:t>Thank you.</a:t>
            </a:r>
            <a:endParaRPr lang="en-US" sz="4000" dirty="0"/>
          </a:p>
        </p:txBody>
      </p:sp>
      <p:pic>
        <p:nvPicPr>
          <p:cNvPr id="11" name="Picture Placeholder 10" descr="A picture containing aircraft, balloon, transport, accessory&#10;&#10;Description automatically generated">
            <a:extLst>
              <a:ext uri="{FF2B5EF4-FFF2-40B4-BE49-F238E27FC236}">
                <a16:creationId xmlns:a16="http://schemas.microsoft.com/office/drawing/2014/main" id="{1488FB91-82E2-CF47-EB1D-47532DA506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" b="44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4344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9403" y="298126"/>
            <a:ext cx="4807249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b="1" i="1" dirty="0"/>
              <a:t>Know the mode &amp; scope of appeal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951891" y="1156885"/>
            <a:ext cx="5024762" cy="5416953"/>
          </a:xfrm>
        </p:spPr>
        <p:txBody>
          <a:bodyPr anchor="ctr">
            <a:noAutofit/>
          </a:bodyPr>
          <a:lstStyle/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sz="1600" b="1" dirty="0"/>
              <a:t>Appeal</a:t>
            </a:r>
            <a:r>
              <a:rPr lang="en-US" sz="1600" b="1" dirty="0"/>
              <a:t> to the District Court of Queensland. 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sz="1600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b="1" dirty="0"/>
              <a:t>By s 168(1) appeal </a:t>
            </a:r>
            <a:r>
              <a:rPr lang="en-US" sz="1600" b="1" u="sng" dirty="0"/>
              <a:t>must</a:t>
            </a:r>
            <a:r>
              <a:rPr lang="en-US" sz="1600" b="1" dirty="0"/>
              <a:t> be decided on the evidence and proceedings before Magistrates Court, but s 168(2) reposes discretion </a:t>
            </a:r>
            <a:r>
              <a:rPr lang="en-US" sz="1600" b="1" dirty="0" err="1"/>
              <a:t>heainrg</a:t>
            </a:r>
            <a:r>
              <a:rPr lang="en-US" sz="1600" b="1" dirty="0"/>
              <a:t> afresh in whole or in part.  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sz="1600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b="1" dirty="0"/>
              <a:t>Not a new trial , appellate courts generally tolerate new points.  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sz="1600" b="1" dirty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sz="1600" dirty="0"/>
              <a:t>More broadly, requirements and limitations </a:t>
            </a:r>
            <a:r>
              <a:rPr lang="en-AU" sz="1600" i="1" dirty="0"/>
              <a:t>Fox v Percy (2003) 214 CLR 118</a:t>
            </a:r>
            <a:r>
              <a:rPr lang="en-AU" sz="1600" dirty="0"/>
              <a:t> at [23].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sz="1600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b="1" dirty="0"/>
              <a:t>The appeal court may: </a:t>
            </a:r>
            <a:endParaRPr lang="en-AU" sz="1600" b="1" dirty="0"/>
          </a:p>
          <a:p>
            <a:pPr marL="1085850" lvl="2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b="1" dirty="0"/>
              <a:t>confirm the decision; or  </a:t>
            </a:r>
            <a:endParaRPr lang="en-AU" sz="1600" b="1" dirty="0"/>
          </a:p>
          <a:p>
            <a:pPr marL="1085850" lvl="2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b="1" dirty="0"/>
              <a:t>vary the decision; or  </a:t>
            </a:r>
            <a:endParaRPr lang="en-AU" sz="1600" b="1" dirty="0"/>
          </a:p>
          <a:p>
            <a:pPr marL="1085850" lvl="2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b="1" dirty="0"/>
              <a:t>set aside decision and substitute another; or </a:t>
            </a:r>
          </a:p>
          <a:p>
            <a:pPr marL="1085850" lvl="2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600" dirty="0"/>
              <a:t>set aside the decision and remit.</a:t>
            </a:r>
            <a:r>
              <a:rPr lang="en-AU" sz="1600" dirty="0"/>
              <a:t> </a:t>
            </a: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4645" r="3464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334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9403" y="298126"/>
            <a:ext cx="4807249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b="1" i="1" dirty="0"/>
              <a:t>Framing the appeal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169403" y="1119673"/>
            <a:ext cx="4807249" cy="5454166"/>
          </a:xfrm>
        </p:spPr>
        <p:txBody>
          <a:bodyPr>
            <a:noAutofit/>
          </a:bodyPr>
          <a:lstStyle/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Yes …. preparation, preparation, preparation.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Errors of law, of fact or in the exercise of discretion to make a protection order. 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Advocate’s careful and judicious scrutiny of the jurisdictional, factual, and legal foundations to develop the case theory of why the protection order warrants serious challenge.  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Settling the grounds of :</a:t>
            </a:r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sz="1400" b="1" dirty="0"/>
              <a:t>Exactly identify the nature of the error.</a:t>
            </a:r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sz="1400" b="1" dirty="0"/>
              <a:t>Precisely particularise the error, and where it is made.</a:t>
            </a:r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sz="1400" b="1" dirty="0"/>
              <a:t>Analyse why the reasoning is erroneous </a:t>
            </a:r>
            <a:r>
              <a:rPr lang="en-AU" sz="1400" b="1"/>
              <a:t>and how </a:t>
            </a:r>
            <a:r>
              <a:rPr lang="en-AU" sz="1400" b="1" dirty="0"/>
              <a:t>it leads to the outcome sought.</a:t>
            </a:r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sz="1400" b="1" dirty="0"/>
              <a:t>Seize only on arguable and appropriate grounds; discard minor inconsequential errors.</a:t>
            </a:r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sz="1400" b="1" dirty="0"/>
              <a:t>Refine, simplify, and concisely express each appeal ground.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020" r="902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292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5091" y="252450"/>
            <a:ext cx="4681561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b="1" i="1" dirty="0"/>
              <a:t>Legal Principles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169403" y="1094011"/>
            <a:ext cx="4807249" cy="5479827"/>
          </a:xfrm>
        </p:spPr>
        <p:txBody>
          <a:bodyPr>
            <a:normAutofit/>
          </a:bodyPr>
          <a:lstStyle/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Interrogate the decision and evidence to find relevant and consequential legal errors, for </a:t>
            </a:r>
            <a:r>
              <a:rPr lang="en-AU" b="1" dirty="0" err="1"/>
              <a:t>eg</a:t>
            </a:r>
            <a:r>
              <a:rPr lang="en-AU" b="1" dirty="0"/>
              <a:t>:</a:t>
            </a:r>
            <a:endParaRPr lang="en-AU" sz="1600" b="1" dirty="0"/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Did the magistrate interpret or apply the right statutory provision?</a:t>
            </a:r>
            <a:endParaRPr lang="en-AU" sz="1400" b="1" dirty="0"/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Did the </a:t>
            </a:r>
            <a:r>
              <a:rPr lang="en-AU" dirty="0"/>
              <a:t>magistrate </a:t>
            </a:r>
            <a:r>
              <a:rPr lang="en-AU" b="1" dirty="0"/>
              <a:t>interpret or apply the right legal principles?</a:t>
            </a:r>
            <a:endParaRPr lang="en-AU" sz="1400" b="1" dirty="0"/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Did the magistrate mislead or misguide herself/himself in the proper exercise of discretion in making the order?</a:t>
            </a:r>
            <a:endParaRPr lang="en-AU" sz="1400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Three pre-requisite matters of jurisdiction, fact and law, in exercising the discretion to make a protection order:</a:t>
            </a:r>
            <a:endParaRPr lang="en-AU" sz="1600" b="1" dirty="0"/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Is there a relevant relationship between the aggrieved and the respondent, namely: an intimate personal relationship, a family relationship, or an informal care relationship?</a:t>
            </a:r>
            <a:endParaRPr lang="en-AU" sz="1400" b="1" dirty="0"/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Has the respondent committed domestic violence against the aggrieved (including an associated person)? </a:t>
            </a:r>
            <a:endParaRPr lang="en-AU" sz="1400" b="1" dirty="0"/>
          </a:p>
          <a:p>
            <a:pPr marL="628650" lvl="1" indent="-1714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Is a protection order necessary or desirable to protect the aggrieved from domestic violence?</a:t>
            </a:r>
            <a:endParaRPr lang="en-AU" sz="1400" b="1" dirty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dirty="0"/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dirty="0"/>
              <a:t>Proof to the requisite standard the balance of probabilities, and considerations drawn from </a:t>
            </a:r>
            <a:r>
              <a:rPr lang="en-AU" i="1" dirty="0" err="1"/>
              <a:t>Briginshaw</a:t>
            </a:r>
            <a:r>
              <a:rPr lang="en-AU" i="1" dirty="0"/>
              <a:t> v </a:t>
            </a:r>
            <a:r>
              <a:rPr lang="en-AU" i="1" dirty="0" err="1"/>
              <a:t>Briginshaw</a:t>
            </a:r>
            <a:r>
              <a:rPr lang="en-AU" dirty="0"/>
              <a:t> .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3" name="Picture Placeholder 2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21F3655-D954-370E-7DB8-5FD3D8561D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1" b="8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25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69403" y="298126"/>
            <a:ext cx="4651987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b="1" i="1" dirty="0"/>
              <a:t>“Necessary or Desirable”</a:t>
            </a:r>
            <a:r>
              <a:rPr lang="en-AU" dirty="0"/>
              <a:t> 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169403" y="1307782"/>
            <a:ext cx="4807249" cy="5266055"/>
          </a:xfrm>
        </p:spPr>
        <p:txBody>
          <a:bodyPr>
            <a:noAutofit/>
          </a:bodyPr>
          <a:lstStyle/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Prospective judgment.  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Focus on paramount need to protect an aggrieved from domestic violence, and whether imposing a protection order is necessary or desirable to meet that need. 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Involves a risk assessment of the prospective risk and the need for protection against future domestic violence from that risk.  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Must be more than a mere possibility or speculation of the prospect of domestic violence.  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But, unlike the former Act, not “likelihood” of future domestic violence.   </a:t>
            </a:r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endParaRPr lang="en-AU" b="1" dirty="0"/>
          </a:p>
          <a:p>
            <a:pPr marL="285750" lvl="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AU" b="1" dirty="0"/>
              <a:t>The three-stage process identified in </a:t>
            </a:r>
            <a:r>
              <a:rPr lang="en-AU" b="1" i="1" dirty="0"/>
              <a:t>MDE v MLG &amp; Queensland Police Service</a:t>
            </a:r>
            <a:r>
              <a:rPr lang="en-AU" b="1" dirty="0"/>
              <a:t> [2015] QDC 151, a helpful litmus test to expose appealable error.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23616" r="42296"/>
          <a:stretch/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45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8382" y="2635882"/>
            <a:ext cx="4807249" cy="15306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AU" b="1" dirty="0"/>
              <a:t>Did the magistrate err in assessing the risk of future domestic violence between the parties in the absence of any order?</a:t>
            </a:r>
            <a:endParaRPr lang="en-US" sz="2000" dirty="0"/>
          </a:p>
        </p:txBody>
      </p:sp>
      <p:pic>
        <p:nvPicPr>
          <p:cNvPr id="12" name="Picture Placeholder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88DC62-7D5F-E66F-212A-1CFFEDC73D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0" r="94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4757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083" y="298126"/>
            <a:ext cx="8737307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buClr>
                <a:schemeClr val="tx1"/>
              </a:buClr>
            </a:pPr>
            <a:r>
              <a:rPr lang="en-AU" sz="2800" dirty="0"/>
              <a:t>Examine nature, patterns and propensity to particular conduct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39347" y="893379"/>
            <a:ext cx="8737306" cy="568045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circumstances of events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				frequency and persistence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recent and relevant to present circumstances and arrangements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isolated or repetitive conduct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	coercive and controlling traits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i="1" dirty="0"/>
              <a:t>							any </a:t>
            </a:r>
            <a:r>
              <a:rPr lang="en-AU" sz="1700" dirty="0"/>
              <a:t>genuine remorse,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propensity or inclination or natural tendency to behave in a particular way,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persistence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			efforts and markers of rehabilitation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	changes and efficacy of medical treatment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physiological counselling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demonstrated insight and effective self-regulation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arrogance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			self-righteous responsibility and entitlement,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disobedience to controls, regulation or orders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breaches of supervisory discipline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			compliance with voluntary temporary orders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sz="1700" dirty="0"/>
              <a:t>			other changes of circumstances </a:t>
            </a: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57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083" y="298126"/>
            <a:ext cx="8737307" cy="4569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buClr>
                <a:schemeClr val="tx1"/>
              </a:buClr>
            </a:pPr>
            <a:r>
              <a:rPr lang="en-AU" dirty="0"/>
              <a:t>Interrogate decision &amp; evidence to find errors</a:t>
            </a:r>
            <a:r>
              <a:rPr lang="en-AU" sz="2800" dirty="0"/>
              <a:t> … re risk …</a:t>
            </a:r>
            <a:endParaRPr 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239347" y="1006997"/>
            <a:ext cx="8737306" cy="5566841"/>
          </a:xfrm>
        </p:spPr>
        <p:txBody>
          <a:bodyPr>
            <a:normAutofit/>
          </a:bodyPr>
          <a:lstStyle/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ask the right question(s)?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Identify the factual findings made by the magistrate about the risk of domestic violence against the aggrieved in the future?  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Identify the direct evidence supporting those factual findings, or not?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dirty="0"/>
              <a:t>Are they consistent with the findings of risk and need? 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Are they consistent with any assessment of credibility, and indicators of honesty and reliability of the source witness? 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Identify any contradictory and unchallenged evidence that tends to negative the factual finding?  How did the magistrate discount this evidence, if at all?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draw interferences, deductions or conclusions? What and how?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Is it based on facts proved by indirect or circumstantial evidence?  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Is it reasonable or unreasonable, or impermissible guesswork, speculation, or conjecture?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b="1" dirty="0"/>
              <a:t>Is the reasoning logical and rational to connect the basal facts with the inference?</a:t>
            </a:r>
          </a:p>
          <a:p>
            <a:pPr marL="1257300" lvl="2" indent="-342900">
              <a:buClr>
                <a:schemeClr val="tx1"/>
              </a:buClr>
              <a:buFont typeface="+mj-lt"/>
              <a:buAutoNum type="alphaLcParenR"/>
            </a:pPr>
            <a:r>
              <a:rPr lang="en-AU" sz="1400" dirty="0"/>
              <a:t>Is the inferential finding consistent with the findings of risk and need? </a:t>
            </a:r>
            <a:endParaRPr lang="en-AU" sz="1400" b="1" dirty="0"/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infect the assessment with irrelevant considerations? What and how?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fail to take into account relevant considerations?  What and how?</a:t>
            </a:r>
          </a:p>
          <a:p>
            <a:pPr marL="800100" lvl="1" indent="-342900">
              <a:buClr>
                <a:schemeClr val="tx1"/>
              </a:buClr>
              <a:buFont typeface="+mj-lt"/>
              <a:buAutoNum type="arabicPeriod"/>
            </a:pPr>
            <a:r>
              <a:rPr lang="en-AU" sz="1600" b="1" dirty="0"/>
              <a:t>Did the magistrate properly apply the law to the facts found, to reach a conclusion according to the evidence and law?</a:t>
            </a:r>
          </a:p>
        </p:txBody>
      </p:sp>
    </p:spTree>
    <p:extLst>
      <p:ext uri="{BB962C8B-B14F-4D97-AF65-F5344CB8AC3E}">
        <p14:creationId xmlns:p14="http://schemas.microsoft.com/office/powerpoint/2010/main" val="111993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730" r="22730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290B4D85-8D8B-408E-BB08-8156DA05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556" y="2039006"/>
            <a:ext cx="4808538" cy="231490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AU" b="1" dirty="0"/>
              <a:t>Did the magistrate err in assessing the need to protect the aggrieved from that domestic violence in the absence of any order?</a:t>
            </a:r>
            <a:r>
              <a:rPr lang="en-AU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7570579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Angles.thmx</Template>
  <TotalTime>636</TotalTime>
  <Words>1802</Words>
  <Application>Microsoft Macintosh PowerPoint</Application>
  <PresentationFormat>On-screen Show (4:3)</PresentationFormat>
  <Paragraphs>169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Wingdings</vt:lpstr>
      <vt:lpstr>Advantage</vt:lpstr>
      <vt:lpstr>Appellate Challenge to Protection Orders Judge Dean P Morzone QC with Claire Grant Barrister-at-Law &amp; Deanna Musumeci Barrister-at-Law</vt:lpstr>
      <vt:lpstr>Know the mode &amp; scope of appeal </vt:lpstr>
      <vt:lpstr>Framing the appeal </vt:lpstr>
      <vt:lpstr>Legal Principles </vt:lpstr>
      <vt:lpstr>“Necessary or Desirable” </vt:lpstr>
      <vt:lpstr>Did the magistrate err in assessing the risk of future domestic violence between the parties in the absence of any order?</vt:lpstr>
      <vt:lpstr>Examine nature, patterns and propensity to particular conduct</vt:lpstr>
      <vt:lpstr>Interrogate decision &amp; evidence to find errors … re risk …</vt:lpstr>
      <vt:lpstr>Did the magistrate err in assessing the need to protect the aggrieved from that domestic violence in the absence of any order? </vt:lpstr>
      <vt:lpstr>Examine vulnerabilities and circumstances re aggrieved</vt:lpstr>
      <vt:lpstr>Interrogate decision &amp; evidence to find errors … re need …</vt:lpstr>
      <vt:lpstr>Did the magistrate err in considering whether imposing a protection order is “necessary or desirable” to protect the aggrieved from the domestic violence? </vt:lpstr>
      <vt:lpstr>Interrogate decision &amp; evidence to find errors … re necessary or desirable …</vt:lpstr>
      <vt:lpstr>Scope of protection order</vt:lpstr>
      <vt:lpstr>Is fresh evidence necessary on the appeal? </vt:lpstr>
      <vt:lpstr>The role of the advocate!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APPELLATE ADVOCACY  IN CRIME </dc:title>
  <dc:creator>Luis Morzone</dc:creator>
  <cp:lastModifiedBy>Dean Morzone</cp:lastModifiedBy>
  <cp:revision>107</cp:revision>
  <dcterms:created xsi:type="dcterms:W3CDTF">2019-05-22T07:52:44Z</dcterms:created>
  <dcterms:modified xsi:type="dcterms:W3CDTF">2022-05-26T12:40:56Z</dcterms:modified>
</cp:coreProperties>
</file>